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53" r:id="rId5"/>
    <p:sldId id="329" r:id="rId6"/>
    <p:sldId id="354" r:id="rId7"/>
    <p:sldId id="331" r:id="rId8"/>
    <p:sldId id="345" r:id="rId9"/>
    <p:sldId id="355" r:id="rId10"/>
    <p:sldId id="347" r:id="rId11"/>
    <p:sldId id="348" r:id="rId12"/>
    <p:sldId id="349" r:id="rId13"/>
    <p:sldId id="357" r:id="rId14"/>
    <p:sldId id="351" r:id="rId15"/>
    <p:sldId id="358" r:id="rId16"/>
    <p:sldId id="359" r:id="rId17"/>
    <p:sldId id="35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966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29496"/>
            <a:ext cx="12192000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Submitted by</a:t>
            </a:r>
            <a:r>
              <a:rPr lang="en-US" dirty="0">
                <a:latin typeface="Garamond" panose="02020404030301010803" pitchFamily="18" charset="0"/>
              </a:rPr>
              <a:t>: Neha Sanjay Kumbharde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8515DE46-0F8C-E4C2-200E-51B3514EE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9EB04-4673-BC03-FFF5-D30CD8A3DC08}"/>
              </a:ext>
            </a:extLst>
          </p:cNvPr>
          <p:cNvSpPr txBox="1"/>
          <p:nvPr/>
        </p:nvSpPr>
        <p:spPr>
          <a:xfrm>
            <a:off x="1376516" y="1718536"/>
            <a:ext cx="6949599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 Title:</a:t>
            </a:r>
            <a:r>
              <a:rPr lang="en-US" b="1" dirty="0">
                <a:latin typeface="Garamond" panose="02020404030301010803" pitchFamily="18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Garamond" panose="02020404030301010803" pitchFamily="18" charset="0"/>
              </a:rPr>
              <a:t>Security DMZ</a:t>
            </a:r>
          </a:p>
          <a:p>
            <a:r>
              <a:rPr lang="en-US" sz="3200" b="1" dirty="0">
                <a:solidFill>
                  <a:schemeClr val="bg1"/>
                </a:solidFill>
                <a:latin typeface="Garamond" panose="02020404030301010803" pitchFamily="18" charset="0"/>
              </a:rPr>
              <a:t>(Demilitarized Zone) </a:t>
            </a:r>
          </a:p>
          <a:p>
            <a:b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                 </a:t>
            </a:r>
            <a:r>
              <a:rPr lang="en-US" sz="1800" b="1" dirty="0">
                <a:solidFill>
                  <a:schemeClr val="bg1"/>
                </a:solidFill>
                <a:latin typeface="Garamond" panose="02020404030301010803" pitchFamily="18" charset="0"/>
              </a:rPr>
              <a:t>Duration</a:t>
            </a:r>
            <a:r>
              <a:rPr lang="en-US" sz="1800" dirty="0">
                <a:solidFill>
                  <a:schemeClr val="bg1"/>
                </a:solidFill>
                <a:latin typeface="Garamond" panose="02020404030301010803" pitchFamily="18" charset="0"/>
              </a:rPr>
              <a:t>: 01/09/2025 –  30/09/2025</a:t>
            </a:r>
            <a:br>
              <a:rPr lang="en-US" sz="1800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n-US" sz="1800" b="1" dirty="0">
                <a:solidFill>
                  <a:schemeClr val="bg1"/>
                </a:solidFill>
                <a:latin typeface="Garamond" panose="02020404030301010803" pitchFamily="18" charset="0"/>
              </a:rPr>
              <a:t>      Organization</a:t>
            </a:r>
            <a:r>
              <a:rPr lang="en-US" sz="1800" dirty="0">
                <a:solidFill>
                  <a:schemeClr val="bg1"/>
                </a:solidFill>
                <a:latin typeface="Garamond" panose="02020404030301010803" pitchFamily="18" charset="0"/>
              </a:rPr>
              <a:t>: Sunbeam Institute Of Information Technology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0306-5C16-4DF6-EA78-CB4D207BF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6918-6F84-48B8-6111-EA5B3C0ACA5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79551-09F4-4B03-3D8C-6C4DBB72B23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79649-3CDC-2F79-0359-86C784AF4F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D7C4-2BBC-5381-D121-ABE3554B43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Image 9">
            <a:extLst>
              <a:ext uri="{FF2B5EF4-FFF2-40B4-BE49-F238E27FC236}">
                <a16:creationId xmlns:a16="http://schemas.microsoft.com/office/drawing/2014/main" id="{78BAFCF8-9B6C-464D-F599-FCC5E670D316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116" y="136525"/>
            <a:ext cx="11356257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0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246B-8AB7-A0C9-C6DD-5D9F49D5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Day 06 – IDS with Snort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0DCAFD-6C4D-D08A-CF94-0DA099CE4B5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Tasks: Install Snort, write rules for SYN Flood, Ping Flood, Ping of Death</a:t>
            </a:r>
          </a:p>
          <a:p>
            <a:r>
              <a:rPr lang="en-US" b="1" dirty="0">
                <a:latin typeface="Garamond" panose="02020404030301010803" pitchFamily="18" charset="0"/>
              </a:rPr>
              <a:t>Objective:</a:t>
            </a:r>
          </a:p>
          <a:p>
            <a:pPr marL="0" lvl="0" indent="0">
              <a:buNone/>
            </a:pPr>
            <a:r>
              <a:rPr lang="en-US" dirty="0">
                <a:latin typeface="Garamond" panose="02020404030301010803" pitchFamily="18" charset="0"/>
              </a:rPr>
              <a:t>      Configure Snort on Web Server.</a:t>
            </a:r>
          </a:p>
          <a:p>
            <a:pPr marL="0" lvl="0" indent="0">
              <a:buNone/>
            </a:pPr>
            <a:r>
              <a:rPr lang="en-US" dirty="0">
                <a:latin typeface="Garamond" panose="02020404030301010803" pitchFamily="18" charset="0"/>
              </a:rPr>
              <a:t>      Write custom IDS rules.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38762-AEBF-8FD9-03AC-305879D2DC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Rules Implemented:</a:t>
            </a:r>
          </a:p>
          <a:p>
            <a:pPr lvl="0"/>
            <a:r>
              <a:rPr lang="en-US" b="1" dirty="0">
                <a:latin typeface="Garamond" panose="02020404030301010803" pitchFamily="18" charset="0"/>
              </a:rPr>
              <a:t>SYN Flood Detection</a:t>
            </a:r>
          </a:p>
          <a:p>
            <a:r>
              <a:rPr lang="en-US" i="1" dirty="0">
                <a:latin typeface="Garamond" panose="02020404030301010803" pitchFamily="18" charset="0"/>
              </a:rPr>
              <a:t>alert </a:t>
            </a:r>
            <a:r>
              <a:rPr lang="en-US" i="1" dirty="0" err="1">
                <a:latin typeface="Garamond" panose="02020404030301010803" pitchFamily="18" charset="0"/>
              </a:rPr>
              <a:t>tcp</a:t>
            </a:r>
            <a:r>
              <a:rPr lang="en-US" i="1" dirty="0">
                <a:latin typeface="Garamond" panose="02020404030301010803" pitchFamily="18" charset="0"/>
              </a:rPr>
              <a:t> any </a:t>
            </a:r>
            <a:r>
              <a:rPr lang="en-US" i="1" dirty="0" err="1">
                <a:latin typeface="Garamond" panose="02020404030301010803" pitchFamily="18" charset="0"/>
              </a:rPr>
              <a:t>any</a:t>
            </a:r>
            <a:r>
              <a:rPr lang="en-US" i="1" dirty="0">
                <a:latin typeface="Garamond" panose="02020404030301010803" pitchFamily="18" charset="0"/>
              </a:rPr>
              <a:t> -&gt; $HOME_NET 80 (</a:t>
            </a:r>
            <a:r>
              <a:rPr lang="en-US" i="1" dirty="0" err="1">
                <a:latin typeface="Garamond" panose="02020404030301010803" pitchFamily="18" charset="0"/>
              </a:rPr>
              <a:t>flags:S</a:t>
            </a:r>
            <a:r>
              <a:rPr lang="en-US" i="1" dirty="0">
                <a:latin typeface="Garamond" panose="02020404030301010803" pitchFamily="18" charset="0"/>
              </a:rPr>
              <a:t>; </a:t>
            </a:r>
            <a:r>
              <a:rPr lang="en-US" i="1" dirty="0" err="1">
                <a:latin typeface="Garamond" panose="02020404030301010803" pitchFamily="18" charset="0"/>
              </a:rPr>
              <a:t>msg:"SYN</a:t>
            </a:r>
            <a:r>
              <a:rPr lang="en-US" i="1" dirty="0">
                <a:latin typeface="Garamond" panose="02020404030301010803" pitchFamily="18" charset="0"/>
              </a:rPr>
              <a:t> Flood detected"; </a:t>
            </a:r>
            <a:r>
              <a:rPr lang="en-US" i="1" dirty="0" err="1">
                <a:latin typeface="Garamond" panose="02020404030301010803" pitchFamily="18" charset="0"/>
              </a:rPr>
              <a:t>threshold:type</a:t>
            </a:r>
            <a:r>
              <a:rPr lang="en-US" i="1" dirty="0">
                <a:latin typeface="Garamond" panose="02020404030301010803" pitchFamily="18" charset="0"/>
              </a:rPr>
              <a:t> both, track </a:t>
            </a:r>
            <a:r>
              <a:rPr lang="en-US" i="1" dirty="0" err="1">
                <a:latin typeface="Garamond" panose="02020404030301010803" pitchFamily="18" charset="0"/>
              </a:rPr>
              <a:t>by_src</a:t>
            </a:r>
            <a:r>
              <a:rPr lang="en-US" i="1" dirty="0">
                <a:latin typeface="Garamond" panose="02020404030301010803" pitchFamily="18" charset="0"/>
              </a:rPr>
              <a:t>, count 20, seconds 1; sid:1000001;)</a:t>
            </a:r>
            <a:endParaRPr lang="en-US" dirty="0">
              <a:latin typeface="Garamond" panose="02020404030301010803" pitchFamily="18" charset="0"/>
            </a:endParaRPr>
          </a:p>
          <a:p>
            <a:pPr lvl="0"/>
            <a:r>
              <a:rPr lang="en-US" b="1" dirty="0">
                <a:latin typeface="Garamond" panose="02020404030301010803" pitchFamily="18" charset="0"/>
              </a:rPr>
              <a:t>Ping Flood</a:t>
            </a:r>
          </a:p>
          <a:p>
            <a:r>
              <a:rPr lang="en-US" i="1" dirty="0">
                <a:latin typeface="Garamond" panose="02020404030301010803" pitchFamily="18" charset="0"/>
              </a:rPr>
              <a:t>alert </a:t>
            </a:r>
            <a:r>
              <a:rPr lang="en-US" i="1" dirty="0" err="1">
                <a:latin typeface="Garamond" panose="02020404030301010803" pitchFamily="18" charset="0"/>
              </a:rPr>
              <a:t>icmp</a:t>
            </a:r>
            <a:r>
              <a:rPr lang="en-US" i="1" dirty="0">
                <a:latin typeface="Garamond" panose="02020404030301010803" pitchFamily="18" charset="0"/>
              </a:rPr>
              <a:t> any </a:t>
            </a:r>
            <a:r>
              <a:rPr lang="en-US" i="1" dirty="0" err="1">
                <a:latin typeface="Garamond" panose="02020404030301010803" pitchFamily="18" charset="0"/>
              </a:rPr>
              <a:t>any</a:t>
            </a:r>
            <a:r>
              <a:rPr lang="en-US" i="1" dirty="0">
                <a:latin typeface="Garamond" panose="02020404030301010803" pitchFamily="18" charset="0"/>
              </a:rPr>
              <a:t> -&gt; $HOME_NET any (</a:t>
            </a:r>
            <a:r>
              <a:rPr lang="en-US" i="1" dirty="0" err="1">
                <a:latin typeface="Garamond" panose="02020404030301010803" pitchFamily="18" charset="0"/>
              </a:rPr>
              <a:t>msg:"ICMP</a:t>
            </a:r>
            <a:r>
              <a:rPr lang="en-US" i="1" dirty="0">
                <a:latin typeface="Garamond" panose="02020404030301010803" pitchFamily="18" charset="0"/>
              </a:rPr>
              <a:t> Ping Flood detected"; dsize:0; </a:t>
            </a:r>
            <a:r>
              <a:rPr lang="en-US" i="1" dirty="0" err="1">
                <a:latin typeface="Garamond" panose="02020404030301010803" pitchFamily="18" charset="0"/>
              </a:rPr>
              <a:t>threshold:type</a:t>
            </a:r>
            <a:r>
              <a:rPr lang="en-US" i="1" dirty="0">
                <a:latin typeface="Garamond" panose="02020404030301010803" pitchFamily="18" charset="0"/>
              </a:rPr>
              <a:t> both, track </a:t>
            </a:r>
            <a:r>
              <a:rPr lang="en-US" i="1" dirty="0" err="1">
                <a:latin typeface="Garamond" panose="02020404030301010803" pitchFamily="18" charset="0"/>
              </a:rPr>
              <a:t>by_src</a:t>
            </a:r>
            <a:r>
              <a:rPr lang="en-US" i="1" dirty="0">
                <a:latin typeface="Garamond" panose="02020404030301010803" pitchFamily="18" charset="0"/>
              </a:rPr>
              <a:t>, count 50, seconds 2; sid:1000002;)</a:t>
            </a:r>
            <a:endParaRPr lang="en-US" dirty="0">
              <a:latin typeface="Garamond" panose="02020404030301010803" pitchFamily="18" charset="0"/>
            </a:endParaRPr>
          </a:p>
          <a:p>
            <a:pPr lvl="0"/>
            <a:r>
              <a:rPr lang="en-US" b="1" dirty="0">
                <a:latin typeface="Garamond" panose="02020404030301010803" pitchFamily="18" charset="0"/>
              </a:rPr>
              <a:t>Ping of Death</a:t>
            </a:r>
          </a:p>
          <a:p>
            <a:r>
              <a:rPr lang="en-US" i="1" dirty="0">
                <a:latin typeface="Garamond" panose="02020404030301010803" pitchFamily="18" charset="0"/>
              </a:rPr>
              <a:t>alert </a:t>
            </a:r>
            <a:r>
              <a:rPr lang="en-US" i="1" dirty="0" err="1">
                <a:latin typeface="Garamond" panose="02020404030301010803" pitchFamily="18" charset="0"/>
              </a:rPr>
              <a:t>icmp</a:t>
            </a:r>
            <a:r>
              <a:rPr lang="en-US" i="1" dirty="0">
                <a:latin typeface="Garamond" panose="02020404030301010803" pitchFamily="18" charset="0"/>
              </a:rPr>
              <a:t> any </a:t>
            </a:r>
            <a:r>
              <a:rPr lang="en-US" i="1" dirty="0" err="1">
                <a:latin typeface="Garamond" panose="02020404030301010803" pitchFamily="18" charset="0"/>
              </a:rPr>
              <a:t>any</a:t>
            </a:r>
            <a:r>
              <a:rPr lang="en-US" i="1" dirty="0">
                <a:latin typeface="Garamond" panose="02020404030301010803" pitchFamily="18" charset="0"/>
              </a:rPr>
              <a:t> -&gt; $HOME_NET any (</a:t>
            </a:r>
            <a:r>
              <a:rPr lang="en-US" i="1" dirty="0" err="1">
                <a:latin typeface="Garamond" panose="02020404030301010803" pitchFamily="18" charset="0"/>
              </a:rPr>
              <a:t>msg:"Ping</a:t>
            </a:r>
            <a:r>
              <a:rPr lang="en-US" i="1" dirty="0">
                <a:latin typeface="Garamond" panose="02020404030301010803" pitchFamily="18" charset="0"/>
              </a:rPr>
              <a:t> of Death detected"; </a:t>
            </a:r>
            <a:r>
              <a:rPr lang="en-US" i="1" dirty="0" err="1">
                <a:latin typeface="Garamond" panose="02020404030301010803" pitchFamily="18" charset="0"/>
              </a:rPr>
              <a:t>dsize</a:t>
            </a:r>
            <a:r>
              <a:rPr lang="en-US" i="1" dirty="0">
                <a:latin typeface="Garamond" panose="02020404030301010803" pitchFamily="18" charset="0"/>
              </a:rPr>
              <a:t>:&gt;1500;</a:t>
            </a:r>
            <a:endParaRPr lang="en-US" dirty="0">
              <a:latin typeface="Garamond" panose="02020404030301010803" pitchFamily="18" charset="0"/>
            </a:endParaRPr>
          </a:p>
          <a:p>
            <a:r>
              <a:rPr lang="en-US" i="1" dirty="0">
                <a:latin typeface="Garamond" panose="02020404030301010803" pitchFamily="18" charset="0"/>
              </a:rPr>
              <a:t>sid:1000003;)</a:t>
            </a:r>
            <a:endParaRPr lang="en-US" dirty="0">
              <a:latin typeface="Garamond" panose="02020404030301010803" pitchFamily="18" charset="0"/>
            </a:endParaRP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99439-1EDB-4E13-5595-B32899617D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51A59-0D86-B758-5926-53062622A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81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321-4C1B-45B0-CAAB-12B13EBF9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9B802-1E83-E4B1-2E94-55604DE5258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84516-AFA2-2978-304A-BC01E42AF5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4C071-9AD4-E5F8-D76C-8A1DC47F0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Image 10">
            <a:extLst>
              <a:ext uri="{FF2B5EF4-FFF2-40B4-BE49-F238E27FC236}">
                <a16:creationId xmlns:a16="http://schemas.microsoft.com/office/drawing/2014/main" id="{1C12052C-7D14-0F55-931A-2C3057DED3FD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857" y="765441"/>
            <a:ext cx="11008872" cy="545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76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7F5C-AA6E-B4FF-1AF7-2EF03B9E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Day 07 – Hardening &amp; Firewall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AE460-9FF6-936B-1A8E-BAC9E2E552C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Tasks:</a:t>
            </a:r>
          </a:p>
          <a:p>
            <a:r>
              <a:rPr lang="en-US" dirty="0">
                <a:latin typeface="Garamond" panose="02020404030301010803" pitchFamily="18" charset="0"/>
              </a:rPr>
              <a:t>Fail2Ban for SSH protection</a:t>
            </a:r>
          </a:p>
          <a:p>
            <a:r>
              <a:rPr lang="en-US" dirty="0">
                <a:latin typeface="Garamond" panose="02020404030301010803" pitchFamily="18" charset="0"/>
              </a:rPr>
              <a:t>iptables on </a:t>
            </a:r>
            <a:r>
              <a:rPr lang="en-US" dirty="0" err="1">
                <a:latin typeface="Garamond" panose="02020404030301010803" pitchFamily="18" charset="0"/>
              </a:rPr>
              <a:t>DBserver</a:t>
            </a:r>
            <a:r>
              <a:rPr lang="en-US" dirty="0">
                <a:latin typeface="Garamond" panose="02020404030301010803" pitchFamily="18" charset="0"/>
              </a:rPr>
              <a:t> (allow only Webserver access)</a:t>
            </a:r>
          </a:p>
          <a:p>
            <a:r>
              <a:rPr lang="en-US" dirty="0" err="1">
                <a:latin typeface="Garamond" panose="02020404030301010803" pitchFamily="18" charset="0"/>
              </a:rPr>
              <a:t>pfSense</a:t>
            </a:r>
            <a:r>
              <a:rPr lang="en-US" dirty="0">
                <a:latin typeface="Garamond" panose="02020404030301010803" pitchFamily="18" charset="0"/>
              </a:rPr>
              <a:t> firewall installation &amp; configuration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F28749-B054-C671-28CD-E8171081BC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Objective:</a:t>
            </a:r>
          </a:p>
          <a:p>
            <a:pPr lvl="0"/>
            <a:r>
              <a:rPr lang="en-US" dirty="0">
                <a:latin typeface="Garamond" panose="02020404030301010803" pitchFamily="18" charset="0"/>
              </a:rPr>
              <a:t>Protect all servers with fail2ban.</a:t>
            </a:r>
          </a:p>
          <a:p>
            <a:pPr lvl="0"/>
            <a:r>
              <a:rPr lang="en-US" dirty="0">
                <a:latin typeface="Garamond" panose="02020404030301010803" pitchFamily="18" charset="0"/>
              </a:rPr>
              <a:t>Secure DB server using iptables.</a:t>
            </a:r>
          </a:p>
          <a:p>
            <a:pPr lvl="0"/>
            <a:r>
              <a:rPr lang="en-US" dirty="0">
                <a:latin typeface="Garamond" panose="02020404030301010803" pitchFamily="18" charset="0"/>
              </a:rPr>
              <a:t>Install and configure </a:t>
            </a:r>
            <a:r>
              <a:rPr lang="en-US" dirty="0" err="1">
                <a:latin typeface="Garamond" panose="02020404030301010803" pitchFamily="18" charset="0"/>
              </a:rPr>
              <a:t>pfSense</a:t>
            </a:r>
            <a:r>
              <a:rPr lang="en-US" dirty="0">
                <a:latin typeface="Garamond" panose="02020404030301010803" pitchFamily="18" charset="0"/>
              </a:rPr>
              <a:t> firewall.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6FE94-76EF-DADC-A8B6-F3C6598F92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0135F-6FA7-DE50-6293-96EF5F49E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01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</p:spPr>
        <p:txBody>
          <a:bodyPr>
            <a:normAutofit/>
          </a:bodyPr>
          <a:lstStyle/>
          <a:p>
            <a:r>
              <a:rPr lang="en-US" dirty="0"/>
              <a:t>Mirjam Nilsson​</a:t>
            </a:r>
          </a:p>
          <a:p>
            <a:r>
              <a:rPr lang="en-US" dirty="0"/>
              <a:t>mirjam@contoso.com  </a:t>
            </a:r>
          </a:p>
          <a:p>
            <a:r>
              <a:rPr lang="en-US" dirty="0"/>
              <a:t>www.contoso.com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Agenda / Roadmap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9664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340865"/>
            <a:ext cx="5385816" cy="37256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Day 1 (04/08/2025):</a:t>
            </a:r>
            <a:r>
              <a:rPr lang="en-US" altLang="en-US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Database &amp; Web Server Setup</a:t>
            </a:r>
            <a:endParaRPr lang="en-US" altLang="en-US" b="1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Day 2 (05/08/2025):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Garamond" panose="02020404030301010803" pitchFamily="18" charset="0"/>
              </a:rPr>
              <a:t>Flask App with SSL</a:t>
            </a:r>
            <a:endParaRPr lang="en-US" altLang="en-US" b="1" dirty="0">
              <a:solidFill>
                <a:schemeClr val="accent3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Day 3 (06/08/2025):</a:t>
            </a:r>
            <a:r>
              <a:rPr lang="en-US" altLang="en-US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Garamond" panose="02020404030301010803" pitchFamily="18" charset="0"/>
              </a:rPr>
              <a:t>Mail Server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Day 4 (07/08/2025):</a:t>
            </a:r>
            <a:r>
              <a:rPr lang="en-US" altLang="en-US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Garamond" panose="02020404030301010803" pitchFamily="18" charset="0"/>
              </a:rPr>
              <a:t>Webmail Setup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Day 5 (11/08/2025):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Garamond" panose="02020404030301010803" pitchFamily="18" charset="0"/>
              </a:rPr>
              <a:t>Monitoring with Nagios XI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Day 6 (13/09/2025):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Garamond" panose="02020404030301010803" pitchFamily="18" charset="0"/>
              </a:rPr>
              <a:t>IDS with Snort</a:t>
            </a:r>
            <a:endParaRPr lang="en-US" altLang="en-US" b="1" dirty="0">
              <a:solidFill>
                <a:schemeClr val="accent3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US" alt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Day 7 (18/08/2025):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Garamond" panose="02020404030301010803" pitchFamily="18" charset="0"/>
              </a:rPr>
              <a:t>Hardening &amp; Firewall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8181520" cy="2487168"/>
          </a:xfrm>
        </p:spPr>
        <p:txBody>
          <a:bodyPr/>
          <a:lstStyle/>
          <a:p>
            <a:r>
              <a:rPr lang="en-US" sz="2400" b="1" dirty="0"/>
              <a:t>Day 01 – Database &amp; Web Server Setup</a:t>
            </a:r>
            <a:br>
              <a:rPr lang="en-US" sz="2000" dirty="0"/>
            </a:br>
            <a:r>
              <a:rPr lang="en-US" sz="2000" dirty="0"/>
              <a:t>                          Tasks: Setup DB + Web Server, Git clone application</a:t>
            </a:r>
            <a:br>
              <a:rPr lang="en-US" sz="2000" dirty="0"/>
            </a:br>
            <a:r>
              <a:rPr lang="en-US" sz="2000" dirty="0"/>
              <a:t>Steps:</a:t>
            </a:r>
            <a:br>
              <a:rPr lang="en-US" sz="2000" dirty="0"/>
            </a:br>
            <a:r>
              <a:rPr lang="en-US" sz="2000" dirty="0"/>
              <a:t>                                  1)Install MySQL/Postgres</a:t>
            </a:r>
            <a:br>
              <a:rPr lang="en-US" sz="2000" dirty="0"/>
            </a:br>
            <a:r>
              <a:rPr lang="en-US" sz="2000" dirty="0"/>
              <a:t>                              2)Setup Apache2/Flask</a:t>
            </a:r>
            <a:br>
              <a:rPr lang="en-US" sz="2000" dirty="0"/>
            </a:br>
            <a:r>
              <a:rPr lang="en-US" sz="2000" dirty="0"/>
              <a:t>                   3)Git clone repo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3092540"/>
          </a:xfrm>
          <a:noFill/>
        </p:spPr>
        <p:txBody>
          <a:bodyPr>
            <a:noAutofit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>
                <a:latin typeface="Garamond" panose="02020404030301010803" pitchFamily="18" charset="0"/>
              </a:rPr>
              <a:t>Day 02 – Flask App with SSL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4488" y="0"/>
            <a:ext cx="4434464" cy="6858000"/>
          </a:xfrm>
          <a:solidFill>
            <a:schemeClr val="bg1">
              <a:lumMod val="95000"/>
            </a:schemeClr>
          </a:solidFill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F81F5A5-6C21-AB54-DFFF-285E767BC66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39763" y="4303603"/>
            <a:ext cx="483869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Tasks: Access via https://todo.sunbeam.local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Steps: Generate SSL certs, configure Apache/Flask</a:t>
            </a:r>
          </a:p>
        </p:txBody>
      </p:sp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  <a:noFill/>
        </p:spPr>
        <p:txBody>
          <a:bodyPr>
            <a:normAutofit/>
          </a:bodyPr>
          <a:lstStyle/>
          <a:p>
            <a:r>
              <a:rPr lang="en-US" dirty="0"/>
              <a:t>Engaging </a:t>
            </a:r>
            <a:br>
              <a:rPr lang="en-US" dirty="0"/>
            </a:br>
            <a:r>
              <a:rPr lang="en-US" dirty="0"/>
              <a:t>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Image 2">
            <a:extLst>
              <a:ext uri="{FF2B5EF4-FFF2-40B4-BE49-F238E27FC236}">
                <a16:creationId xmlns:a16="http://schemas.microsoft.com/office/drawing/2014/main" id="{4C3E533A-1FEB-DF39-91D9-0FA957D461A7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144" y="555272"/>
            <a:ext cx="10565450" cy="589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82C0F469-9EA6-0942-67ED-8D4851C74B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F951822-544C-11FC-36D3-F53CE376B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Day 03 – Mail Server</a:t>
            </a: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F6C1C551-67AC-029A-A3FE-5521A1CD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7F1579-738B-D9DF-6A9B-98AB5F50D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33949" y="3605726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96736DE-5AE2-4B04-69F4-474224408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0" y="3464902"/>
            <a:ext cx="972078" cy="285381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E1A4DD6E-8C8C-F15F-950A-FA8E2B9EF0C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7175" y="3941347"/>
            <a:ext cx="860005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Garamond" panose="02020404030301010803" pitchFamily="18" charset="0"/>
              </a:rPr>
              <a:t>Domain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Garamond" panose="02020404030301010803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Garamond" panose="02020404030301010803" pitchFamily="18" charset="0"/>
              </a:rPr>
              <a:t>sunbeam.local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Garamond" panose="020204040303010108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Garamond" panose="02020404030301010803" pitchFamily="18" charset="0"/>
              </a:rPr>
              <a:t>Created 2 users for testing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76EFAF-5BEA-08EE-5E66-580C520E8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461665"/>
            <a:ext cx="3514379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asks: Install &amp; configure Postfix/Dovecot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Domain: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sunbeam.local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 2 users for testing</a:t>
            </a:r>
          </a:p>
        </p:txBody>
      </p:sp>
    </p:spTree>
    <p:extLst>
      <p:ext uri="{BB962C8B-B14F-4D97-AF65-F5344CB8AC3E}">
        <p14:creationId xmlns:p14="http://schemas.microsoft.com/office/powerpoint/2010/main" val="308817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94E236B8-3F96-8DF6-A3E0-BED6376DA798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648929" y="136525"/>
            <a:ext cx="10900134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Day 04 – Webmail Setup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4E5619-0985-32B6-EC73-AFBCAB2F1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E522296-BCE2-C9BD-B89F-DFB24CEFCAC6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933450" y="1052145"/>
            <a:ext cx="473078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Tasks: Install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Roundcube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/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Rainloop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Access via http://mail.sunbeam.local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475DB467-CF32-9F13-FEBD-AB4728C03616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186813" y="2261420"/>
            <a:ext cx="7010399" cy="421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57FFDB-DFEC-7174-F23F-20C423A0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Day 05 – Monitoring with Nagios XI</a:t>
            </a:r>
          </a:p>
        </p:txBody>
      </p:sp>
      <p:pic>
        <p:nvPicPr>
          <p:cNvPr id="8" name="Picture Placeholder 7" descr="Close up of yellow flowers">
            <a:extLst>
              <a:ext uri="{FF2B5EF4-FFF2-40B4-BE49-F238E27FC236}">
                <a16:creationId xmlns:a16="http://schemas.microsoft.com/office/drawing/2014/main" id="{A30CECCA-DB43-3EBC-1ED9-4E7CD74EE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34464" cy="6858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F157F0-FCC9-135B-D7C0-66741C6265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9804E18-96EA-2056-D78C-A3D1CF4E730C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4781345" y="4067816"/>
            <a:ext cx="70523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Tasks: Monitor HTTP, HTTPS, CPU, Memory, SMTP, IMAP, POP3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Configure Nagios XI alerts → send to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sunbeam.local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mail server</a:t>
            </a:r>
          </a:p>
        </p:txBody>
      </p:sp>
    </p:spTree>
    <p:extLst>
      <p:ext uri="{BB962C8B-B14F-4D97-AF65-F5344CB8AC3E}">
        <p14:creationId xmlns:p14="http://schemas.microsoft.com/office/powerpoint/2010/main" val="20694286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{12A68F0C-712B-4074-AB5F-5AF660242F38}TF6ca04e33-feaa-4cf5-9b27-d56362f12ac085bf296f_win32-5c14a82fef6c</Template>
  <TotalTime>95</TotalTime>
  <Words>573</Words>
  <Application>Microsoft Office PowerPoint</Application>
  <PresentationFormat>Widescreen</PresentationFormat>
  <Paragraphs>81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Unicode MS</vt:lpstr>
      <vt:lpstr>Baskerville Old Face</vt:lpstr>
      <vt:lpstr>Calibri</vt:lpstr>
      <vt:lpstr>Garamond</vt:lpstr>
      <vt:lpstr>Gill Sans Nova Light</vt:lpstr>
      <vt:lpstr>Custom</vt:lpstr>
      <vt:lpstr>PowerPoint Presentation</vt:lpstr>
      <vt:lpstr>Agenda / Roadmap</vt:lpstr>
      <vt:lpstr>Day 01 – Database &amp; Web Server Setup                           Tasks: Setup DB + Web Server, Git clone application Steps:                                   1)Install MySQL/Postgres                               2)Setup Apache2/Flask                    3)Git clone repo </vt:lpstr>
      <vt:lpstr>  Day 02 – Flask App with SSL  </vt:lpstr>
      <vt:lpstr>Engaging  the audience</vt:lpstr>
      <vt:lpstr>Day 03 – Mail Server</vt:lpstr>
      <vt:lpstr>PowerPoint Presentation</vt:lpstr>
      <vt:lpstr>Day 04 – Webmail Setup</vt:lpstr>
      <vt:lpstr>Day 05 – Monitoring with Nagios XI</vt:lpstr>
      <vt:lpstr>PowerPoint Presentation</vt:lpstr>
      <vt:lpstr>Day 06 – IDS with Snort</vt:lpstr>
      <vt:lpstr>PowerPoint Presentation</vt:lpstr>
      <vt:lpstr>Day 07 – Hardening &amp; Firewall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Neha Kumbharde</dc:creator>
  <cp:lastModifiedBy>Neha Kumbharde</cp:lastModifiedBy>
  <cp:revision>16</cp:revision>
  <dcterms:created xsi:type="dcterms:W3CDTF">2025-09-30T06:16:17Z</dcterms:created>
  <dcterms:modified xsi:type="dcterms:W3CDTF">2025-09-30T07:51:20Z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